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D6D6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6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6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929292"/>
              </a:solidFill>
              <a:prstDash val="solid"/>
              <a:miter lim="400000"/>
            </a:ln>
          </a:left>
          <a:right>
            <a:ln w="3175" cap="flat">
              <a:solidFill>
                <a:srgbClr val="929292"/>
              </a:solidFill>
              <a:prstDash val="solid"/>
              <a:miter lim="400000"/>
            </a:ln>
          </a:right>
          <a:top>
            <a:ln w="3175" cap="flat">
              <a:solidFill>
                <a:srgbClr val="929292"/>
              </a:solidFill>
              <a:prstDash val="solid"/>
              <a:miter lim="400000"/>
            </a:ln>
          </a:top>
          <a:bottom>
            <a:ln w="3175" cap="flat">
              <a:solidFill>
                <a:srgbClr val="929292"/>
              </a:solidFill>
              <a:prstDash val="solid"/>
              <a:miter lim="400000"/>
            </a:ln>
          </a:bottom>
          <a:insideH>
            <a:ln w="3175" cap="flat">
              <a:solidFill>
                <a:srgbClr val="929292"/>
              </a:solidFill>
              <a:prstDash val="solid"/>
              <a:miter lim="400000"/>
            </a:ln>
          </a:insideH>
          <a:insideV>
            <a:ln w="3175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AAAAA"/>
              </a:solidFill>
              <a:prstDash val="solid"/>
              <a:miter lim="400000"/>
            </a:ln>
          </a:left>
          <a:right>
            <a:ln w="3175" cap="flat">
              <a:solidFill>
                <a:srgbClr val="AAAAAA"/>
              </a:solidFill>
              <a:prstDash val="solid"/>
              <a:miter lim="400000"/>
            </a:ln>
          </a:right>
          <a:top>
            <a:ln w="3175" cap="flat">
              <a:solidFill>
                <a:srgbClr val="AAAAAA"/>
              </a:solidFill>
              <a:prstDash val="solid"/>
              <a:miter lim="400000"/>
            </a:ln>
          </a:top>
          <a:bottom>
            <a:ln w="3175" cap="flat">
              <a:solidFill>
                <a:srgbClr val="AAAAAA"/>
              </a:solidFill>
              <a:prstDash val="solid"/>
              <a:miter lim="400000"/>
            </a:ln>
          </a:bottom>
          <a:insideH>
            <a:ln w="3175" cap="flat">
              <a:solidFill>
                <a:srgbClr val="AAAAAA"/>
              </a:solidFill>
              <a:prstDash val="solid"/>
              <a:miter lim="400000"/>
            </a:ln>
          </a:insideH>
          <a:insideV>
            <a:ln w="3175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909090"/>
              </a:solidFill>
              <a:prstDash val="solid"/>
              <a:miter lim="400000"/>
            </a:ln>
          </a:left>
          <a:right>
            <a:ln w="3175" cap="flat">
              <a:solidFill>
                <a:srgbClr val="909090"/>
              </a:solidFill>
              <a:prstDash val="solid"/>
              <a:miter lim="400000"/>
            </a:ln>
          </a:right>
          <a:top>
            <a:ln w="3175" cap="flat">
              <a:solidFill>
                <a:srgbClr val="909090"/>
              </a:solidFill>
              <a:prstDash val="solid"/>
              <a:miter lim="400000"/>
            </a:ln>
          </a:top>
          <a:bottom>
            <a:ln w="3175" cap="flat">
              <a:solidFill>
                <a:srgbClr val="909090"/>
              </a:solidFill>
              <a:prstDash val="solid"/>
              <a:miter lim="400000"/>
            </a:ln>
          </a:bottom>
          <a:insideH>
            <a:ln w="3175" cap="flat">
              <a:solidFill>
                <a:srgbClr val="909090"/>
              </a:solidFill>
              <a:prstDash val="solid"/>
              <a:miter lim="400000"/>
            </a:ln>
          </a:insideH>
          <a:insideV>
            <a:ln w="3175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5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" name="正文级别 1…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578099" y="5991225"/>
            <a:ext cx="7848602" cy="406400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200" i="1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>
            <a:spLocks noGrp="1"/>
          </p:cNvSpPr>
          <p:nvPr>
            <p:ph type="body" sz="quarter" idx="14"/>
          </p:nvPr>
        </p:nvSpPr>
        <p:spPr>
          <a:xfrm>
            <a:off x="2578099" y="4321175"/>
            <a:ext cx="7848602" cy="711201"/>
          </a:xfrm>
          <a:prstGeom prst="rect">
            <a:avLst/>
          </a:prstGeom>
        </p:spPr>
        <p:txBody>
          <a:bodyPr anchor="ctr">
            <a:spAutoFit/>
          </a:bodyPr>
          <a:lstStyle>
            <a:lvl1pPr>
              <a:defRPr sz="3600"/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1623218" y="1219199"/>
            <a:ext cx="9753602" cy="7315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3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sz="half" idx="13"/>
          </p:nvPr>
        </p:nvSpPr>
        <p:spPr>
          <a:xfrm>
            <a:off x="2840037" y="1714499"/>
            <a:ext cx="7318512" cy="44291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标题文本"/>
          <p:cNvSpPr>
            <a:spLocks noGrp="1"/>
          </p:cNvSpPr>
          <p:nvPr>
            <p:ph type="title"/>
          </p:nvPr>
        </p:nvSpPr>
        <p:spPr>
          <a:xfrm>
            <a:off x="2578099" y="6257925"/>
            <a:ext cx="7848602" cy="1066801"/>
          </a:xfrm>
          <a:prstGeom prst="rect">
            <a:avLst/>
          </a:prstGeom>
        </p:spPr>
        <p:txBody>
          <a:bodyPr anchor="ctr"/>
          <a:lstStyle/>
          <a:p>
            <a:r>
              <a:t>标题文本</a:t>
            </a:r>
          </a:p>
        </p:txBody>
      </p:sp>
      <p:sp>
        <p:nvSpPr>
          <p:cNvPr id="22" name="正文级别 1…"/>
          <p:cNvSpPr>
            <a:spLocks noGrp="1"/>
          </p:cNvSpPr>
          <p:nvPr>
            <p:ph type="body" sz="quarter" idx="1"/>
          </p:nvPr>
        </p:nvSpPr>
        <p:spPr>
          <a:xfrm>
            <a:off x="2578099" y="7362825"/>
            <a:ext cx="7848602" cy="84772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>
            <a:spLocks noGrp="1"/>
          </p:cNvSpPr>
          <p:nvPr>
            <p:ph type="title"/>
          </p:nvPr>
        </p:nvSpPr>
        <p:spPr>
          <a:xfrm>
            <a:off x="2578099" y="3638550"/>
            <a:ext cx="7848602" cy="2476501"/>
          </a:xfrm>
          <a:prstGeom prst="rect">
            <a:avLst/>
          </a:prstGeom>
        </p:spPr>
        <p:txBody>
          <a:bodyPr anchor="ctr"/>
          <a:lstStyle/>
          <a:p>
            <a:r>
              <a:t>标题文本</a:t>
            </a:r>
          </a:p>
        </p:txBody>
      </p:sp>
      <p:sp>
        <p:nvSpPr>
          <p:cNvPr id="31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quarter" idx="13"/>
          </p:nvPr>
        </p:nvSpPr>
        <p:spPr>
          <a:xfrm>
            <a:off x="6664325" y="1698389"/>
            <a:ext cx="3994327" cy="61626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9" name="标题文本"/>
          <p:cNvSpPr>
            <a:spLocks noGrp="1"/>
          </p:cNvSpPr>
          <p:nvPr>
            <p:ph type="title"/>
          </p:nvPr>
        </p:nvSpPr>
        <p:spPr>
          <a:xfrm>
            <a:off x="2339974" y="1695449"/>
            <a:ext cx="4000502" cy="2990851"/>
          </a:xfrm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>
            <a:spLocks noGrp="1"/>
          </p:cNvSpPr>
          <p:nvPr>
            <p:ph type="body" sz="quarter" idx="1"/>
          </p:nvPr>
        </p:nvSpPr>
        <p:spPr>
          <a:xfrm>
            <a:off x="2339974" y="4791075"/>
            <a:ext cx="4000502" cy="3086101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>
            <a:spLocks noGrp="1"/>
          </p:cNvSpPr>
          <p:nvPr>
            <p:ph type="title"/>
          </p:nvPr>
        </p:nvSpPr>
        <p:spPr>
          <a:xfrm>
            <a:off x="2339974" y="1409699"/>
            <a:ext cx="8324852" cy="1619251"/>
          </a:xfrm>
          <a:prstGeom prst="rect">
            <a:avLst/>
          </a:prstGeom>
        </p:spPr>
        <p:txBody>
          <a:bodyPr anchor="ctr"/>
          <a:lstStyle/>
          <a:p>
            <a:r>
              <a:t>标题文本</a:t>
            </a:r>
          </a:p>
        </p:txBody>
      </p:sp>
      <p:sp>
        <p:nvSpPr>
          <p:cNvPr id="49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>
            <a:spLocks noGrp="1"/>
          </p:cNvSpPr>
          <p:nvPr>
            <p:ph type="title"/>
          </p:nvPr>
        </p:nvSpPr>
        <p:spPr>
          <a:xfrm>
            <a:off x="2339974" y="1409699"/>
            <a:ext cx="8324852" cy="1619251"/>
          </a:xfrm>
          <a:prstGeom prst="rect">
            <a:avLst/>
          </a:prstGeom>
        </p:spPr>
        <p:txBody>
          <a:bodyPr anchor="ctr"/>
          <a:lstStyle/>
          <a:p>
            <a:r>
              <a:t>标题文本</a:t>
            </a:r>
          </a:p>
        </p:txBody>
      </p:sp>
      <p:sp>
        <p:nvSpPr>
          <p:cNvPr id="57" name="正文级别 1…"/>
          <p:cNvSpPr>
            <a:spLocks noGrp="1"/>
          </p:cNvSpPr>
          <p:nvPr>
            <p:ph type="body" sz="half" idx="1"/>
          </p:nvPr>
        </p:nvSpPr>
        <p:spPr>
          <a:xfrm>
            <a:off x="2339974" y="3162300"/>
            <a:ext cx="8324852" cy="4714876"/>
          </a:xfrm>
          <a:prstGeom prst="rect">
            <a:avLst/>
          </a:prstGeom>
        </p:spPr>
        <p:txBody>
          <a:bodyPr anchor="ctr"/>
          <a:lstStyle>
            <a:lvl1pPr marL="421105" indent="-421105" algn="l">
              <a:spcBef>
                <a:spcPts val="4200"/>
              </a:spcBef>
              <a:buSzPct val="75000"/>
              <a:buChar char="•"/>
              <a:defRPr sz="3600"/>
            </a:lvl1pPr>
            <a:lvl2pPr marL="865605" indent="-421105" algn="l">
              <a:spcBef>
                <a:spcPts val="4200"/>
              </a:spcBef>
              <a:buSzPct val="75000"/>
              <a:buChar char="•"/>
              <a:defRPr sz="3600"/>
            </a:lvl2pPr>
            <a:lvl3pPr marL="1310105" indent="-421105" algn="l">
              <a:spcBef>
                <a:spcPts val="4200"/>
              </a:spcBef>
              <a:buSzPct val="75000"/>
              <a:buChar char="•"/>
              <a:defRPr sz="3600"/>
            </a:lvl3pPr>
            <a:lvl4pPr marL="1754605" indent="-421105" algn="l">
              <a:spcBef>
                <a:spcPts val="4200"/>
              </a:spcBef>
              <a:buSzPct val="75000"/>
              <a:buChar char="•"/>
              <a:defRPr sz="3600"/>
            </a:lvl4pPr>
            <a:lvl5pPr marL="2199105" indent="-421105" algn="l">
              <a:spcBef>
                <a:spcPts val="4200"/>
              </a:spcBef>
              <a:buSzPct val="75000"/>
              <a:buChar char="•"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quarter" idx="13"/>
          </p:nvPr>
        </p:nvSpPr>
        <p:spPr>
          <a:xfrm>
            <a:off x="6664325" y="3162299"/>
            <a:ext cx="4000501" cy="47148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6" name="标题文本"/>
          <p:cNvSpPr>
            <a:spLocks noGrp="1"/>
          </p:cNvSpPr>
          <p:nvPr>
            <p:ph type="title"/>
          </p:nvPr>
        </p:nvSpPr>
        <p:spPr>
          <a:xfrm>
            <a:off x="2339974" y="1409699"/>
            <a:ext cx="8324852" cy="1619251"/>
          </a:xfrm>
          <a:prstGeom prst="rect">
            <a:avLst/>
          </a:prstGeom>
        </p:spPr>
        <p:txBody>
          <a:bodyPr anchor="ctr"/>
          <a:lstStyle/>
          <a:p>
            <a:r>
              <a:t>标题文本</a:t>
            </a:r>
          </a:p>
        </p:txBody>
      </p:sp>
      <p:sp>
        <p:nvSpPr>
          <p:cNvPr id="67" name="正文级别 1…"/>
          <p:cNvSpPr>
            <a:spLocks noGrp="1"/>
          </p:cNvSpPr>
          <p:nvPr>
            <p:ph type="body" sz="quarter" idx="1"/>
          </p:nvPr>
        </p:nvSpPr>
        <p:spPr>
          <a:xfrm>
            <a:off x="2339974" y="3162300"/>
            <a:ext cx="4000502" cy="4714876"/>
          </a:xfrm>
          <a:prstGeom prst="rect">
            <a:avLst/>
          </a:prstGeom>
        </p:spPr>
        <p:txBody>
          <a:bodyPr anchor="ctr"/>
          <a:lstStyle>
            <a:lvl1pPr marL="318407" indent="-318407" algn="l">
              <a:spcBef>
                <a:spcPts val="3200"/>
              </a:spcBef>
              <a:buSzPct val="75000"/>
              <a:buChar char="•"/>
              <a:defRPr sz="2600"/>
            </a:lvl1pPr>
            <a:lvl2pPr marL="661307" indent="-318407" algn="l">
              <a:spcBef>
                <a:spcPts val="3200"/>
              </a:spcBef>
              <a:buSzPct val="75000"/>
              <a:buChar char="•"/>
              <a:defRPr sz="2600"/>
            </a:lvl2pPr>
            <a:lvl3pPr marL="1207407" indent="-318407" algn="l">
              <a:spcBef>
                <a:spcPts val="3200"/>
              </a:spcBef>
              <a:buSzPct val="75000"/>
              <a:buChar char="•"/>
              <a:defRPr sz="2600"/>
            </a:lvl3pPr>
            <a:lvl4pPr marL="1651907" indent="-318407" algn="l">
              <a:spcBef>
                <a:spcPts val="3200"/>
              </a:spcBef>
              <a:buSzPct val="75000"/>
              <a:buChar char="•"/>
              <a:defRPr sz="2600"/>
            </a:lvl4pPr>
            <a:lvl5pPr marL="2096407" indent="-318407" algn="l">
              <a:spcBef>
                <a:spcPts val="3200"/>
              </a:spcBef>
              <a:buSzPct val="75000"/>
              <a:buChar char="•"/>
              <a:defRPr sz="2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>
            <a:spLocks noGrp="1"/>
          </p:cNvSpPr>
          <p:nvPr>
            <p:ph type="body" sz="half" idx="1"/>
          </p:nvPr>
        </p:nvSpPr>
        <p:spPr>
          <a:xfrm>
            <a:off x="2339974" y="2171699"/>
            <a:ext cx="8324852" cy="5410202"/>
          </a:xfrm>
          <a:prstGeom prst="rect">
            <a:avLst/>
          </a:prstGeom>
        </p:spPr>
        <p:txBody>
          <a:bodyPr anchor="ctr"/>
          <a:lstStyle>
            <a:lvl1pPr marL="421105" indent="-421105" algn="l">
              <a:spcBef>
                <a:spcPts val="4200"/>
              </a:spcBef>
              <a:buSzPct val="75000"/>
              <a:buChar char="•"/>
              <a:defRPr sz="3600"/>
            </a:lvl1pPr>
            <a:lvl2pPr marL="865605" indent="-421105" algn="l">
              <a:spcBef>
                <a:spcPts val="4200"/>
              </a:spcBef>
              <a:buSzPct val="75000"/>
              <a:buChar char="•"/>
              <a:defRPr sz="3600"/>
            </a:lvl2pPr>
            <a:lvl3pPr marL="1310105" indent="-421105" algn="l">
              <a:spcBef>
                <a:spcPts val="4200"/>
              </a:spcBef>
              <a:buSzPct val="75000"/>
              <a:buChar char="•"/>
              <a:defRPr sz="3600"/>
            </a:lvl3pPr>
            <a:lvl4pPr marL="1754605" indent="-421105" algn="l">
              <a:spcBef>
                <a:spcPts val="4200"/>
              </a:spcBef>
              <a:buSzPct val="75000"/>
              <a:buChar char="•"/>
              <a:defRPr sz="3600"/>
            </a:lvl4pPr>
            <a:lvl5pPr marL="2199105" indent="-421105" algn="l">
              <a:spcBef>
                <a:spcPts val="4200"/>
              </a:spcBef>
              <a:buSzPct val="75000"/>
              <a:buChar char="•"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6673850" y="4943475"/>
            <a:ext cx="4000501" cy="29241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673849" y="1695449"/>
            <a:ext cx="4000502" cy="29241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sz="quarter" idx="15"/>
          </p:nvPr>
        </p:nvSpPr>
        <p:spPr>
          <a:xfrm>
            <a:off x="2339974" y="1695449"/>
            <a:ext cx="4000501" cy="6172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6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>
            <a:spLocks noGrp="1"/>
          </p:cNvSpPr>
          <p:nvPr>
            <p:ph type="title"/>
          </p:nvPr>
        </p:nvSpPr>
        <p:spPr>
          <a:xfrm>
            <a:off x="2578099" y="2447924"/>
            <a:ext cx="7848602" cy="24765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b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>
            <a:spLocks noGrp="1"/>
          </p:cNvSpPr>
          <p:nvPr>
            <p:ph type="body" idx="1"/>
          </p:nvPr>
        </p:nvSpPr>
        <p:spPr>
          <a:xfrm>
            <a:off x="2578099" y="4991100"/>
            <a:ext cx="7848602" cy="84772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>
            <a:spLocks noGrp="1"/>
          </p:cNvSpPr>
          <p:nvPr>
            <p:ph type="sldNum" sz="quarter" idx="2"/>
          </p:nvPr>
        </p:nvSpPr>
        <p:spPr>
          <a:xfrm>
            <a:off x="6340208" y="8162925"/>
            <a:ext cx="314859" cy="317500"/>
          </a:xfrm>
          <a:prstGeom prst="rect">
            <a:avLst/>
          </a:prstGeom>
          <a:ln w="3175">
            <a:miter lim="400000"/>
          </a:ln>
        </p:spPr>
        <p:txBody>
          <a:bodyPr wrap="none" lIns="38100" tIns="38100" rIns="38100" bIns="3810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uangjimin@wh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基于docker的CI架构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6708"/>
            </a:lvl1pPr>
          </a:lstStyle>
          <a:p>
            <a:r>
              <a:rPr dirty="0" err="1"/>
              <a:t>基于docker的CI架构</a:t>
            </a:r>
            <a:endParaRPr dirty="0"/>
          </a:p>
        </p:txBody>
      </p:sp>
      <p:sp>
        <p:nvSpPr>
          <p:cNvPr id="120" name="huangjimin@whu.edu.cn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252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huangjimin@whu.edu.cn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容器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14781">
              <a:defRPr sz="5537"/>
            </a:lvl1pPr>
          </a:lstStyle>
          <a:p>
            <a:r>
              <a:t>容器</a:t>
            </a:r>
          </a:p>
        </p:txBody>
      </p:sp>
      <p:sp>
        <p:nvSpPr>
          <p:cNvPr id="158" name="比虚拟机更轻量的解决方案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比</a:t>
            </a:r>
            <a:r>
              <a:rPr>
                <a:solidFill>
                  <a:srgbClr val="4CB4E6"/>
                </a:solidFill>
              </a:rPr>
              <a:t>虚拟机</a:t>
            </a:r>
            <a:r>
              <a:t>更轻量的解决方案</a:t>
            </a:r>
          </a:p>
        </p:txBody>
      </p:sp>
      <p:pic>
        <p:nvPicPr>
          <p:cNvPr id="159" name="gen.png" descr="g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4389" y="1150761"/>
            <a:ext cx="5496437" cy="4937478"/>
          </a:xfrm>
          <a:prstGeom prst="rect">
            <a:avLst/>
          </a:prstGeom>
          <a:ln w="3175">
            <a:miter lim="400000"/>
          </a:ln>
        </p:spPr>
      </p:pic>
      <p:pic>
        <p:nvPicPr>
          <p:cNvPr id="160" name="gen.png" descr="ge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6099" y="1150761"/>
            <a:ext cx="5502647" cy="4937478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一个例子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一个例子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5s建立一个博客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5s建立一个博客</a:t>
            </a:r>
          </a:p>
        </p:txBody>
      </p:sp>
      <p:pic>
        <p:nvPicPr>
          <p:cNvPr id="165" name="4月-12-2017 11-46-11.gif" descr="4月-12-2017 11-46-11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35252"/>
            <a:ext cx="13004801" cy="36619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JENKIN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JENKINS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–Jenkins的竞争对手circle ci"/>
          <p:cNvSpPr>
            <a:spLocks noGrp="1"/>
          </p:cNvSpPr>
          <p:nvPr>
            <p:ph type="body" idx="13"/>
          </p:nvPr>
        </p:nvSpPr>
        <p:spPr>
          <a:xfrm>
            <a:off x="2578099" y="5991225"/>
            <a:ext cx="7848602" cy="457200"/>
          </a:xfrm>
          <a:prstGeom prst="rect">
            <a:avLst/>
          </a:prstGeom>
        </p:spPr>
        <p:txBody>
          <a:bodyPr/>
          <a:lstStyle/>
          <a:p>
            <a:r>
              <a:t>–Jenkins的竞争对手circle ci</a:t>
            </a:r>
          </a:p>
        </p:txBody>
      </p:sp>
      <p:sp>
        <p:nvSpPr>
          <p:cNvPr id="170" name="“Build faster. Test more. Fail less.”"/>
          <p:cNvSpPr>
            <a:spLocks noGrp="1"/>
          </p:cNvSpPr>
          <p:nvPr>
            <p:ph type="body" idx="14"/>
          </p:nvPr>
        </p:nvSpPr>
        <p:spPr>
          <a:xfrm>
            <a:off x="2578099" y="4365625"/>
            <a:ext cx="7848602" cy="622301"/>
          </a:xfrm>
          <a:prstGeom prst="rect">
            <a:avLst/>
          </a:prstGeom>
        </p:spPr>
        <p:txBody>
          <a:bodyPr/>
          <a:lstStyle/>
          <a:p>
            <a:r>
              <a:t>“Build faster. Test more. Fail less.”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冗余工作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冗余工作</a:t>
            </a:r>
          </a:p>
        </p:txBody>
      </p:sp>
      <p:sp>
        <p:nvSpPr>
          <p:cNvPr id="173" name="格式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69507" indent="-269507" defTabSz="373887">
              <a:spcBef>
                <a:spcPts val="2600"/>
              </a:spcBef>
              <a:defRPr sz="2304"/>
            </a:pPr>
            <a:r>
              <a:t>格式</a:t>
            </a:r>
          </a:p>
          <a:p>
            <a:pPr marL="553987" lvl="1" indent="-269507" defTabSz="373887">
              <a:spcBef>
                <a:spcPts val="2600"/>
              </a:spcBef>
              <a:defRPr sz="2304"/>
            </a:pPr>
            <a:r>
              <a:t>一份代码往往需要经过多次格式及风格的检查</a:t>
            </a:r>
          </a:p>
          <a:p>
            <a:pPr marL="269507" indent="-269507" defTabSz="373887">
              <a:spcBef>
                <a:spcPts val="2600"/>
              </a:spcBef>
              <a:defRPr sz="2304"/>
            </a:pPr>
            <a:r>
              <a:t>测试</a:t>
            </a:r>
          </a:p>
          <a:p>
            <a:pPr marL="553987" lvl="1" indent="-269507" defTabSz="373887">
              <a:spcBef>
                <a:spcPts val="2600"/>
              </a:spcBef>
              <a:defRPr sz="2304"/>
            </a:pPr>
            <a:r>
              <a:t>为了保证确定性，程序员们不得不在每一次重构中重复测试多次</a:t>
            </a:r>
          </a:p>
          <a:p>
            <a:pPr marL="269507" indent="-269507" defTabSz="373887">
              <a:spcBef>
                <a:spcPts val="2600"/>
              </a:spcBef>
              <a:defRPr sz="2304"/>
            </a:pPr>
            <a:r>
              <a:t>部署</a:t>
            </a:r>
          </a:p>
          <a:p>
            <a:pPr marL="553987" lvl="1" indent="-269507" defTabSz="373887">
              <a:spcBef>
                <a:spcPts val="2600"/>
              </a:spcBef>
              <a:defRPr sz="2304"/>
            </a:pPr>
            <a:r>
              <a:t>每一次部署都是重复的毫无意义的工作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交给"/>
          <p:cNvSpPr>
            <a:spLocks noGrp="1"/>
          </p:cNvSpPr>
          <p:nvPr>
            <p:ph type="title"/>
          </p:nvPr>
        </p:nvSpPr>
        <p:spPr>
          <a:xfrm>
            <a:off x="3235324" y="5009331"/>
            <a:ext cx="4000502" cy="858069"/>
          </a:xfrm>
          <a:prstGeom prst="rect">
            <a:avLst/>
          </a:prstGeom>
        </p:spPr>
        <p:txBody>
          <a:bodyPr/>
          <a:lstStyle>
            <a:lvl1pPr defTabSz="449833">
              <a:defRPr sz="4466"/>
            </a:lvl1pPr>
          </a:lstStyle>
          <a:p>
            <a:r>
              <a:t>交给</a:t>
            </a:r>
          </a:p>
        </p:txBody>
      </p:sp>
      <p:pic>
        <p:nvPicPr>
          <p:cNvPr id="176" name="Jenkins.sh-600x600.png" descr="Jenkins.sh-600x6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8090" y="3367826"/>
            <a:ext cx="3017947" cy="3017948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1" animBg="1" advAuto="0"/>
      <p:bldP spid="176" grpId="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想要什么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想要什么？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auto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</a:t>
            </a:r>
          </a:p>
        </p:txBody>
      </p:sp>
      <p:pic>
        <p:nvPicPr>
          <p:cNvPr id="181" name="409-images-for-snap-blog-postedit_image1.png" descr="409-images-for-snap-blog-postedit_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3645" y="3479447"/>
            <a:ext cx="9757510" cy="4293305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如何实现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如何实现？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utlin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Outline</a:t>
            </a:r>
          </a:p>
        </p:txBody>
      </p:sp>
      <p:sp>
        <p:nvSpPr>
          <p:cNvPr id="123" name="Docker 简介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 简介</a:t>
            </a:r>
          </a:p>
          <a:p>
            <a:r>
              <a:t>Jenkins 简介</a:t>
            </a:r>
          </a:p>
          <a:p>
            <a:pPr>
              <a:defRPr strike="sngStrike"/>
            </a:pPr>
            <a:r>
              <a:t>Kubernetes 简介</a:t>
            </a:r>
          </a:p>
          <a:p>
            <a:pPr>
              <a:defRPr strike="sngStrike"/>
            </a:pPr>
            <a:r>
              <a:t>Docker + Jenkins + Kubernetes 架构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jenkins 的方案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jenkins 的方案</a:t>
            </a:r>
          </a:p>
        </p:txBody>
      </p:sp>
      <p:sp>
        <p:nvSpPr>
          <p:cNvPr id="186" name="源码插件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27396" indent="-227396" defTabSz="315468">
              <a:spcBef>
                <a:spcPts val="2200"/>
              </a:spcBef>
              <a:defRPr sz="1944"/>
            </a:pPr>
            <a:r>
              <a:t>源码插件</a:t>
            </a:r>
          </a:p>
          <a:p>
            <a:pPr marL="467426" lvl="1" indent="-227396" defTabSz="315468">
              <a:spcBef>
                <a:spcPts val="2200"/>
              </a:spcBef>
              <a:defRPr sz="1944"/>
            </a:pPr>
            <a:r>
              <a:t>Git plugin, gitlab plugin, github plugin, svn plugin</a:t>
            </a:r>
          </a:p>
          <a:p>
            <a:pPr marL="227396" indent="-227396" defTabSz="315468">
              <a:spcBef>
                <a:spcPts val="2200"/>
              </a:spcBef>
              <a:defRPr sz="1944"/>
            </a:pPr>
            <a:r>
              <a:t>编译打包</a:t>
            </a:r>
          </a:p>
          <a:p>
            <a:pPr marL="467426" lvl="1" indent="-227396" defTabSz="315468">
              <a:spcBef>
                <a:spcPts val="2200"/>
              </a:spcBef>
              <a:defRPr sz="1944"/>
            </a:pPr>
            <a:r>
              <a:t>maven plugin, bazel plugin</a:t>
            </a:r>
          </a:p>
          <a:p>
            <a:pPr marL="227396" indent="-227396" defTabSz="315468">
              <a:spcBef>
                <a:spcPts val="2200"/>
              </a:spcBef>
              <a:defRPr sz="1944"/>
            </a:pPr>
            <a:r>
              <a:t>测试显示</a:t>
            </a:r>
          </a:p>
          <a:p>
            <a:pPr marL="467426" lvl="1" indent="-227396" defTabSz="315468">
              <a:spcBef>
                <a:spcPts val="2200"/>
              </a:spcBef>
              <a:defRPr sz="1944"/>
            </a:pPr>
            <a:r>
              <a:t>Junit plugin, coverage-plugin</a:t>
            </a:r>
          </a:p>
          <a:p>
            <a:pPr marL="227396" indent="-227396" defTabSz="315468">
              <a:spcBef>
                <a:spcPts val="2200"/>
              </a:spcBef>
              <a:defRPr sz="1944"/>
            </a:pPr>
            <a:r>
              <a:t>部署运行</a:t>
            </a:r>
          </a:p>
          <a:p>
            <a:pPr marL="467426" lvl="1" indent="-227396" defTabSz="315468">
              <a:spcBef>
                <a:spcPts val="2200"/>
              </a:spcBef>
              <a:defRPr sz="1944"/>
            </a:pPr>
            <a:r>
              <a:t>Build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ci_flow.png" descr="ci_flo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45104"/>
            <a:ext cx="13004800" cy="8863392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Q&amp;A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Q&amp;A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DOCKER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–欧里庇得斯"/>
          <p:cNvSpPr>
            <a:spLocks noGrp="1"/>
          </p:cNvSpPr>
          <p:nvPr>
            <p:ph type="body" idx="13"/>
          </p:nvPr>
        </p:nvSpPr>
        <p:spPr>
          <a:xfrm>
            <a:off x="2578099" y="5991225"/>
            <a:ext cx="7848602" cy="457200"/>
          </a:xfrm>
          <a:prstGeom prst="rect">
            <a:avLst/>
          </a:prstGeom>
        </p:spPr>
        <p:txBody>
          <a:bodyPr/>
          <a:lstStyle/>
          <a:p>
            <a:r>
              <a:t>–欧里庇得斯</a:t>
            </a:r>
          </a:p>
        </p:txBody>
      </p:sp>
      <p:sp>
        <p:nvSpPr>
          <p:cNvPr id="128" name="“庞大的军队总是免不了混乱”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“庞大的军队总是免不了混乱”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0" name="表格"/>
          <p:cNvGraphicFramePr/>
          <p:nvPr/>
        </p:nvGraphicFramePr>
        <p:xfrm>
          <a:off x="2578099" y="2733674"/>
          <a:ext cx="7848602" cy="4286252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1962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2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2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pPr defTabSz="914400">
                        <a:defRPr sz="2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数据库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C7322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开发平台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C7322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依赖包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C732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开发笔记本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hueOff val="-136794"/>
                        <a:satOff val="-2150"/>
                        <a:lumOff val="1569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测试服务器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hueOff val="-136794"/>
                        <a:satOff val="-2150"/>
                        <a:lumOff val="1569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部署服务器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hueOff val="-136794"/>
                        <a:satOff val="-2150"/>
                        <a:lumOff val="1569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rgbClr val="FFFFFF"/>
                          </a:solidFill>
                          <a:sym typeface="Helvetica"/>
                        </a:rPr>
                        <a:t>生产服务器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  <a:solidFill>
                      <a:schemeClr val="accent1">
                        <a:hueOff val="-136794"/>
                        <a:satOff val="-2150"/>
                        <a:lumOff val="1569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FFFFFF"/>
                          </a:solidFill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交给"/>
          <p:cNvSpPr>
            <a:spLocks noGrp="1"/>
          </p:cNvSpPr>
          <p:nvPr>
            <p:ph type="title"/>
          </p:nvPr>
        </p:nvSpPr>
        <p:spPr>
          <a:xfrm>
            <a:off x="3235324" y="5009331"/>
            <a:ext cx="4000502" cy="858069"/>
          </a:xfrm>
          <a:prstGeom prst="rect">
            <a:avLst/>
          </a:prstGeom>
        </p:spPr>
        <p:txBody>
          <a:bodyPr/>
          <a:lstStyle>
            <a:lvl1pPr defTabSz="449833">
              <a:defRPr sz="4466"/>
            </a:lvl1pPr>
          </a:lstStyle>
          <a:p>
            <a:r>
              <a:t>交给</a:t>
            </a:r>
          </a:p>
        </p:txBody>
      </p:sp>
      <p:pic>
        <p:nvPicPr>
          <p:cNvPr id="13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73775" y="3562350"/>
            <a:ext cx="2552701" cy="215265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animBg="1" advAuto="0"/>
      <p:bldP spid="133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想要什么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想要什么？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一次打包…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一次打包</a:t>
            </a:r>
          </a:p>
          <a:p>
            <a:r>
              <a:t>处处运行</a:t>
            </a:r>
          </a:p>
        </p:txBody>
      </p:sp>
      <p:sp>
        <p:nvSpPr>
          <p:cNvPr id="138" name="代码连同环境一同打包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代码连同环境一同打包</a:t>
            </a:r>
          </a:p>
        </p:txBody>
      </p:sp>
      <p:grpSp>
        <p:nvGrpSpPr>
          <p:cNvPr id="147" name="成组"/>
          <p:cNvGrpSpPr/>
          <p:nvPr/>
        </p:nvGrpSpPr>
        <p:grpSpPr>
          <a:xfrm>
            <a:off x="6559550" y="2457449"/>
            <a:ext cx="4279901" cy="3300209"/>
            <a:chOff x="-90487" y="-66674"/>
            <a:chExt cx="4279900" cy="3300208"/>
          </a:xfrm>
        </p:grpSpPr>
        <p:sp>
          <p:nvSpPr>
            <p:cNvPr id="139" name="形状"/>
            <p:cNvSpPr/>
            <p:nvPr/>
          </p:nvSpPr>
          <p:spPr>
            <a:xfrm>
              <a:off x="661410" y="2062924"/>
              <a:ext cx="1825220" cy="1170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44"/>
                  </a:moveTo>
                  <a:lnTo>
                    <a:pt x="1791" y="21600"/>
                  </a:lnTo>
                  <a:lnTo>
                    <a:pt x="20749" y="21453"/>
                  </a:lnTo>
                  <a:lnTo>
                    <a:pt x="21600" y="0"/>
                  </a:lnTo>
                  <a:lnTo>
                    <a:pt x="0" y="744"/>
                  </a:lnTo>
                  <a:close/>
                </a:path>
              </a:pathLst>
            </a:custGeom>
            <a:solidFill>
              <a:srgbClr val="4CB4E6"/>
            </a:solidFill>
            <a:ln w="38100" cap="flat">
              <a:solidFill>
                <a:srgbClr val="204854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40" name="形状"/>
            <p:cNvSpPr/>
            <p:nvPr/>
          </p:nvSpPr>
          <p:spPr>
            <a:xfrm>
              <a:off x="2446974" y="2062367"/>
              <a:ext cx="634941" cy="1168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" y="0"/>
                  </a:moveTo>
                  <a:lnTo>
                    <a:pt x="21600" y="4896"/>
                  </a:lnTo>
                  <a:lnTo>
                    <a:pt x="19296" y="17515"/>
                  </a:lnTo>
                  <a:lnTo>
                    <a:pt x="0" y="21600"/>
                  </a:lnTo>
                  <a:lnTo>
                    <a:pt x="2008" y="0"/>
                  </a:lnTo>
                  <a:close/>
                </a:path>
              </a:pathLst>
            </a:custGeom>
            <a:solidFill>
              <a:srgbClr val="4CB4E6"/>
            </a:solidFill>
            <a:ln w="38100" cap="flat">
              <a:solidFill>
                <a:srgbClr val="204854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41" name="代码"/>
            <p:cNvSpPr/>
            <p:nvPr/>
          </p:nvSpPr>
          <p:spPr>
            <a:xfrm>
              <a:off x="-90488" y="409575"/>
              <a:ext cx="952501" cy="68580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8100" tIns="38100" rIns="38100" bIns="38100" numCol="1" anchor="ctr">
              <a:spAutoFit/>
            </a:bodyPr>
            <a:lstStyle/>
            <a:p>
              <a:r>
                <a:t>代码</a:t>
              </a:r>
            </a:p>
          </p:txBody>
        </p:sp>
        <p:sp>
          <p:nvSpPr>
            <p:cNvPr id="142" name="运行平台"/>
            <p:cNvSpPr/>
            <p:nvPr/>
          </p:nvSpPr>
          <p:spPr>
            <a:xfrm>
              <a:off x="811212" y="-66675"/>
              <a:ext cx="1816101" cy="68580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8100" tIns="38100" rIns="38100" bIns="38100" numCol="1" anchor="ctr">
              <a:spAutoFit/>
            </a:bodyPr>
            <a:lstStyle/>
            <a:p>
              <a:r>
                <a:t>运行平台</a:t>
              </a:r>
            </a:p>
          </p:txBody>
        </p:sp>
        <p:sp>
          <p:nvSpPr>
            <p:cNvPr id="143" name="依赖环境"/>
            <p:cNvSpPr/>
            <p:nvPr/>
          </p:nvSpPr>
          <p:spPr>
            <a:xfrm>
              <a:off x="2373312" y="542924"/>
              <a:ext cx="1816101" cy="68580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8100" tIns="38100" rIns="38100" bIns="38100" numCol="1" anchor="ctr">
              <a:spAutoFit/>
            </a:bodyPr>
            <a:lstStyle/>
            <a:p>
              <a:r>
                <a:t>依赖环境</a:t>
              </a:r>
            </a:p>
          </p:txBody>
        </p:sp>
        <p:pic>
          <p:nvPicPr>
            <p:cNvPr id="148" name="连接线" descr="连接线"/>
            <p:cNvPicPr>
              <a:picLocks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93536" y="1018926"/>
              <a:ext cx="632283" cy="867292"/>
            </a:xfrm>
            <a:prstGeom prst="rect">
              <a:avLst/>
            </a:prstGeom>
            <a:effectLst/>
          </p:spPr>
        </p:pic>
        <p:pic>
          <p:nvPicPr>
            <p:cNvPr id="150" name="连接线" descr="连接线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638712" y="556887"/>
              <a:ext cx="320515" cy="1364529"/>
            </a:xfrm>
            <a:prstGeom prst="rect">
              <a:avLst/>
            </a:prstGeom>
            <a:effectLst/>
          </p:spPr>
        </p:pic>
        <p:pic>
          <p:nvPicPr>
            <p:cNvPr id="152" name="连接线" descr="连接线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501641" y="1059911"/>
              <a:ext cx="784549" cy="82156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如何实现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如何实现？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Office PowerPoint</Application>
  <PresentationFormat>自定义</PresentationFormat>
  <Paragraphs>66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Helvetica Light</vt:lpstr>
      <vt:lpstr>Helvetica Neue</vt:lpstr>
      <vt:lpstr>Helvetica</vt:lpstr>
      <vt:lpstr>Black</vt:lpstr>
      <vt:lpstr>基于docker的CI架构</vt:lpstr>
      <vt:lpstr>Outline</vt:lpstr>
      <vt:lpstr>DOCKER</vt:lpstr>
      <vt:lpstr>PowerPoint 演示文稿</vt:lpstr>
      <vt:lpstr>PowerPoint 演示文稿</vt:lpstr>
      <vt:lpstr>交给</vt:lpstr>
      <vt:lpstr>想要什么？</vt:lpstr>
      <vt:lpstr>一次打包 处处运行</vt:lpstr>
      <vt:lpstr>如何实现？</vt:lpstr>
      <vt:lpstr>容器</vt:lpstr>
      <vt:lpstr>一个例子</vt:lpstr>
      <vt:lpstr>5s建立一个博客</vt:lpstr>
      <vt:lpstr>JENKINS</vt:lpstr>
      <vt:lpstr>PowerPoint 演示文稿</vt:lpstr>
      <vt:lpstr>冗余工作</vt:lpstr>
      <vt:lpstr>交给</vt:lpstr>
      <vt:lpstr>想要什么？</vt:lpstr>
      <vt:lpstr>auto</vt:lpstr>
      <vt:lpstr>如何实现？</vt:lpstr>
      <vt:lpstr>jenkins 的方案</vt:lpstr>
      <vt:lpstr>PowerPoint 演示文稿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基于docker的CI架构</dc:title>
  <dc:creator>Flint Zhao</dc:creator>
  <cp:lastModifiedBy>Flint Zhao</cp:lastModifiedBy>
  <cp:revision>1</cp:revision>
  <dcterms:modified xsi:type="dcterms:W3CDTF">2018-06-19T05:44:53Z</dcterms:modified>
</cp:coreProperties>
</file>